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98" r:id="rId2"/>
    <p:sldId id="396" r:id="rId3"/>
    <p:sldId id="39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DFB3F7A-5E62-4B4A-898A-8E8F438A5EA8}">
          <p14:sldIdLst>
            <p14:sldId id="398"/>
            <p14:sldId id="396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1DA644-7BCA-4AF1-7C5F-EBA5922540B4}" name="qtec | Juliane Celik" initials="q|JC" userId="S::juliane.celik@qtec-group.com::09364a37-766e-4753-8e7b-533a1e85f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88A"/>
    <a:srgbClr val="000000"/>
    <a:srgbClr val="4AB7FF"/>
    <a:srgbClr val="CCCCCC"/>
    <a:srgbClr val="DEC700"/>
    <a:srgbClr val="1F6EA3"/>
    <a:srgbClr val="B21426"/>
    <a:srgbClr val="2A4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1" autoAdjust="0"/>
    <p:restoredTop sz="86320" autoAdjust="0"/>
  </p:normalViewPr>
  <p:slideViewPr>
    <p:cSldViewPr snapToGrid="0">
      <p:cViewPr varScale="1">
        <p:scale>
          <a:sx n="79" d="100"/>
          <a:sy n="79" d="100"/>
        </p:scale>
        <p:origin x="1272" y="6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4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3522004-FAB0-295B-469C-7723C9EC49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9740DA-0F8C-96F5-204B-6876AA421A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73AC0-0781-4D7E-8887-37C3B19BCE04}" type="datetimeFigureOut">
              <a:rPr lang="de-DE" smtClean="0"/>
              <a:t>13.04.2026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B01DE-5A85-85B4-973F-2FA3AA191F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12F343-5600-D848-13CB-6CF516381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80531-F703-41EF-B68B-2E2647160C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09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9800-C809-4F39-8A42-9AA0CD1FA08D}" type="datetimeFigureOut">
              <a:rPr lang="de-DE" smtClean="0"/>
              <a:t>13.04.2026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7693-8BB1-4D31-AF8A-ACF99FFA2F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48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7693-8BB1-4D31-AF8A-ACF99FFA2F7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72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7693-8BB1-4D31-AF8A-ACF99FFA2F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63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7693-8BB1-4D31-AF8A-ACF99FFA2F7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00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öffnungsfoli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F8186D5-1976-EF45-ABDC-E93B6A33ED6D}"/>
              </a:ext>
            </a:extLst>
          </p:cNvPr>
          <p:cNvSpPr/>
          <p:nvPr userDrawn="1"/>
        </p:nvSpPr>
        <p:spPr>
          <a:xfrm>
            <a:off x="-6894" y="6383230"/>
            <a:ext cx="1058779" cy="4732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4E5093-CE48-10C6-B05C-26F3C7F77A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07" y="4095750"/>
            <a:ext cx="5383468" cy="252863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B0BC4D1-F9DB-65E0-8485-8615AEF21020}"/>
              </a:ext>
            </a:extLst>
          </p:cNvPr>
          <p:cNvSpPr/>
          <p:nvPr userDrawn="1"/>
        </p:nvSpPr>
        <p:spPr>
          <a:xfrm>
            <a:off x="10287606" y="6278672"/>
            <a:ext cx="1828800" cy="433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2022</a:t>
            </a:r>
            <a:endParaRPr lang="de-D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1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3CEBC-2C7C-271A-93AF-95F1E3657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5873" y="3991059"/>
            <a:ext cx="3080085" cy="805530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de-DE" dirty="0"/>
              <a:t>Zitat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D3E43E-DE49-205A-D46C-98F3E814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1771" y="3991059"/>
            <a:ext cx="5636461" cy="14445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7837CCF-2A52-6803-36B9-A94BD4ACB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28963"/>
          </a:xfrm>
        </p:spPr>
        <p:txBody>
          <a:bodyPr/>
          <a:lstStyle/>
          <a:p>
            <a:endParaRPr lang="de-DE"/>
          </a:p>
        </p:txBody>
      </p:sp>
      <p:pic>
        <p:nvPicPr>
          <p:cNvPr id="7" name="Grafik 6" descr="Caretzeichen nach oben mit einfarbiger Füllung">
            <a:extLst>
              <a:ext uri="{FF2B5EF4-FFF2-40B4-BE49-F238E27FC236}">
                <a16:creationId xmlns:a16="http://schemas.microsoft.com/office/drawing/2014/main" id="{35183B2E-4902-0FBA-D146-1FD043179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555958" y="3991059"/>
            <a:ext cx="914400" cy="914400"/>
          </a:xfrm>
          <a:prstGeom prst="rect">
            <a:avLst/>
          </a:prstGeom>
        </p:spPr>
      </p:pic>
      <p:pic>
        <p:nvPicPr>
          <p:cNvPr id="8" name="Grafik 7" descr="Caretzeichen nach oben mit einfarbiger Füllung">
            <a:extLst>
              <a:ext uri="{FF2B5EF4-FFF2-40B4-BE49-F238E27FC236}">
                <a16:creationId xmlns:a16="http://schemas.microsoft.com/office/drawing/2014/main" id="{CF10BEFC-9247-62E3-00EA-814A16598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761665" y="3991059"/>
            <a:ext cx="914400" cy="914400"/>
          </a:xfrm>
          <a:prstGeom prst="rect">
            <a:avLst/>
          </a:prstGeom>
        </p:spPr>
      </p:pic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9A0342D0-6A51-9110-79E0-68AF27663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337" y="6458755"/>
            <a:ext cx="818147" cy="399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02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5C140E5-0C88-31A9-7C0A-1D36AFC3DD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EBE60EA-3E6C-32D7-B7A3-C812A9C09B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CABCD6D-C581-2E45-FC4E-D20A1E77AE49}"/>
              </a:ext>
            </a:extLst>
          </p:cNvPr>
          <p:cNvSpPr/>
          <p:nvPr userDrawn="1"/>
        </p:nvSpPr>
        <p:spPr>
          <a:xfrm>
            <a:off x="4547937" y="2999874"/>
            <a:ext cx="3096126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21A2A73-7FBE-46A1-99EA-AFEE96ECC4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6300" y="3086100"/>
            <a:ext cx="2789238" cy="2468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32293A-E07B-993A-F97D-06E2AA7B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07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bg>
      <p:bgPr>
        <a:blipFill dpi="0" rotWithShape="1">
          <a:blip r:embed="rId2">
            <a:alphaModFix amt="4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1394EA9-0294-4FA5-EC6D-C88BF2BE2AA7}"/>
              </a:ext>
            </a:extLst>
          </p:cNvPr>
          <p:cNvSpPr/>
          <p:nvPr userDrawn="1"/>
        </p:nvSpPr>
        <p:spPr>
          <a:xfrm>
            <a:off x="1427747" y="2021305"/>
            <a:ext cx="3096127" cy="2852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73CEBC-2C7C-271A-93AF-95F1E365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377" y="2906375"/>
            <a:ext cx="2488866" cy="749845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F31C1C40-FB62-A9D0-E757-F5C20CAE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7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spi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3CEBC-2C7C-271A-93AF-95F1E365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0" y="850232"/>
            <a:ext cx="3123799" cy="1139365"/>
          </a:xfrm>
        </p:spPr>
        <p:txBody>
          <a:bodyPr anchor="t" anchorCtr="0">
            <a:normAutofit/>
          </a:bodyPr>
          <a:lstStyle>
            <a:lvl1pPr>
              <a:defRPr sz="3200" b="1"/>
            </a:lvl1pPr>
          </a:lstStyle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0C353B0-2EE2-3E04-BAF2-B4552E6F896D}"/>
              </a:ext>
            </a:extLst>
          </p:cNvPr>
          <p:cNvSpPr/>
          <p:nvPr userDrawn="1"/>
        </p:nvSpPr>
        <p:spPr>
          <a:xfrm>
            <a:off x="7924801" y="850232"/>
            <a:ext cx="4267199" cy="2294773"/>
          </a:xfrm>
          <a:prstGeom prst="rect">
            <a:avLst/>
          </a:prstGeom>
          <a:solidFill>
            <a:srgbClr val="4A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D3E43E-DE49-205A-D46C-98F3E814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0282" y="1059173"/>
            <a:ext cx="3354690" cy="14445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7837CCF-2A52-6803-36B9-A94BD4ACB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55957" y="850232"/>
            <a:ext cx="3368843" cy="2278731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06A28D8-7589-D9A5-8E39-EA9BE3C8CC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5958" y="3145005"/>
            <a:ext cx="1685186" cy="2278731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8203563-2790-C096-5D41-6DFB4537AA32}"/>
              </a:ext>
            </a:extLst>
          </p:cNvPr>
          <p:cNvSpPr/>
          <p:nvPr userDrawn="1"/>
        </p:nvSpPr>
        <p:spPr>
          <a:xfrm>
            <a:off x="6240378" y="3141997"/>
            <a:ext cx="1684422" cy="2297781"/>
          </a:xfrm>
          <a:prstGeom prst="rect">
            <a:avLst/>
          </a:prstGeom>
          <a:solidFill>
            <a:srgbClr val="0D5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6C47A398-4284-CFF1-BD6A-DC1F4E2E864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391654" y="3337904"/>
            <a:ext cx="1358975" cy="144454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14471A3C-4D0A-0534-4E1F-1F963526AB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4800" y="3138511"/>
            <a:ext cx="1685186" cy="2294773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99B3A3A-6B3E-238A-E9FC-B3E0B7C53FFA}"/>
              </a:ext>
            </a:extLst>
          </p:cNvPr>
          <p:cNvSpPr/>
          <p:nvPr userDrawn="1"/>
        </p:nvSpPr>
        <p:spPr>
          <a:xfrm>
            <a:off x="9609221" y="3145005"/>
            <a:ext cx="2582779" cy="2294773"/>
          </a:xfrm>
          <a:prstGeom prst="rect">
            <a:avLst/>
          </a:prstGeom>
          <a:solidFill>
            <a:srgbClr val="0D5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45C4540-8B48-D652-CA96-A6FE298517F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776539" y="3331410"/>
            <a:ext cx="1358975" cy="144454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35B2F606-17E2-0F94-0EEC-9ADA5361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63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F61FA8A-1FB4-D7AF-3C18-C693CD32E5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653" y="2009955"/>
            <a:ext cx="4094247" cy="3628845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+mj-lt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+mj-lt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+mj-lt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+mj-lt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A7DC01F-EAC0-BAEC-E3A7-A028129A847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01401" y="2009955"/>
            <a:ext cx="4094247" cy="4482919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+mj-lt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+mj-lt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+mj-lt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+mj-lt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90F783C-177A-6210-81B9-7C764171E7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63150" y="0"/>
            <a:ext cx="222885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90593DD-6C99-5AA3-A138-4C8779F9A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922" y="1224863"/>
            <a:ext cx="5157787" cy="5351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5C116-AA47-E73C-D147-2A2380B1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53" y="581001"/>
            <a:ext cx="8109123" cy="638199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75487E3-B1D3-BFE1-E6DF-284FC699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93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viel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15F0D-585D-92B1-EA4E-657DC095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440" y="349251"/>
            <a:ext cx="5659856" cy="86995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F61FA8A-1FB4-D7AF-3C18-C693CD32E5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58440" y="1714500"/>
            <a:ext cx="4094247" cy="3924299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+mj-lt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+mj-lt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+mj-lt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+mj-lt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A7DC01F-EAC0-BAEC-E3A7-A028129A847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658102" y="1714500"/>
            <a:ext cx="4094247" cy="4778375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+mj-lt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+mj-lt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+mj-lt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+mj-lt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90F783C-177A-6210-81B9-7C764171E7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153026" cy="683953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6ACDE0B7-DE5A-9831-5CFA-4C81DF0F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01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viel Tex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D2364B5-1E5E-E19C-CD54-F15ADC0F03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9494" y="2342901"/>
            <a:ext cx="4094247" cy="350545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+mj-lt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+mj-lt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+mj-lt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+mj-lt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232E869-8273-DD82-72F8-D00614249C5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27281" y="2342901"/>
            <a:ext cx="5531269" cy="4149974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+mj-lt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+mj-lt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+mj-lt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+mj-lt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D611D2B-2252-05C1-E746-76D6B215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922" y="1224863"/>
            <a:ext cx="5157787" cy="5351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08C76C8-FA7B-C446-90A6-FBEDC5B3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22" y="441235"/>
            <a:ext cx="8726906" cy="68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6F0EB0-39C9-6BBC-54E2-0352A815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691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ispi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D3E43E-DE49-205A-D46C-98F3E814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2843" y="4717508"/>
            <a:ext cx="5425469" cy="14445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7837CCF-2A52-6803-36B9-A94BD4ACB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94410"/>
            <a:ext cx="6868313" cy="2688705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8AF0FEA3-14BE-FCF7-9188-D50E19CF58E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562779" y="1676816"/>
            <a:ext cx="4176937" cy="448523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0A2FF2B-B514-7379-1762-114416868C77}"/>
              </a:ext>
            </a:extLst>
          </p:cNvPr>
          <p:cNvSpPr txBox="1">
            <a:spLocks/>
          </p:cNvSpPr>
          <p:nvPr userDrawn="1"/>
        </p:nvSpPr>
        <p:spPr>
          <a:xfrm>
            <a:off x="1442844" y="695952"/>
            <a:ext cx="6119935" cy="5679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5FCB656-997E-755D-0019-79352F5B47F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6922" y="1224863"/>
            <a:ext cx="5157787" cy="5351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CAC4165-3F00-A93C-C86D-2DB7C999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22" y="441235"/>
            <a:ext cx="8726906" cy="68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411A62F-2CB0-474B-6B27-5B88B26A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83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121E1-C3F4-ADF6-91B6-D78BDBF2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152" y="2103715"/>
            <a:ext cx="3153696" cy="19447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1CDB478-B981-1D8A-3AA8-AC3D64C8FB3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103" y="2103715"/>
            <a:ext cx="3153696" cy="19447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A9BBDF7-4F67-AC4F-D86E-EA65766709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19152" y="4461460"/>
            <a:ext cx="3153696" cy="19447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0C03CC1-F7A1-6B1F-3648-5992E69A992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00103" y="4461460"/>
            <a:ext cx="3153696" cy="19447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E89907F-2912-3EED-4D00-A1BE3055859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09958" y="1224863"/>
            <a:ext cx="5157787" cy="5351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5C60E96-DECD-FE7E-7730-FC56AF45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957" y="441235"/>
            <a:ext cx="6843841" cy="68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CD09789-6458-D4D8-BBE1-B77AAEF6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63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C25328-9F20-A7BD-A9B0-81CBE5505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0407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126867-E768-9172-71BA-C60F53C4A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016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B6E3F14-EEC8-1AB5-3129-BB2D686E0C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9024" y="2220407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286ED89F-6280-FD10-E95A-9C8B267E15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12891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192D5B0-5C4D-0D94-898D-25C1743D1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06" y="441235"/>
            <a:ext cx="8726906" cy="68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27E2806-4166-5752-48A5-018F8517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01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F87A5-2EDE-742D-5E13-BF9BCEF0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006810"/>
            <a:ext cx="73152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FEDB50-B0C1-3A2F-D36C-5E0698E4E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317" y="4636113"/>
            <a:ext cx="5176227" cy="243015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A592C6E-525C-A837-F388-FF9C013FD849}"/>
              </a:ext>
            </a:extLst>
          </p:cNvPr>
          <p:cNvSpPr/>
          <p:nvPr userDrawn="1"/>
        </p:nvSpPr>
        <p:spPr>
          <a:xfrm>
            <a:off x="7186863" y="6424637"/>
            <a:ext cx="5005137" cy="433363"/>
          </a:xfrm>
          <a:prstGeom prst="rect">
            <a:avLst/>
          </a:prstGeom>
          <a:solidFill>
            <a:srgbClr val="CCCCC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D9BAA60-DE4E-2C0F-7EFF-973A4E7E280C}"/>
              </a:ext>
            </a:extLst>
          </p:cNvPr>
          <p:cNvSpPr/>
          <p:nvPr userDrawn="1"/>
        </p:nvSpPr>
        <p:spPr>
          <a:xfrm>
            <a:off x="3" y="6424637"/>
            <a:ext cx="946481" cy="433363"/>
          </a:xfrm>
          <a:prstGeom prst="rect">
            <a:avLst/>
          </a:prstGeom>
          <a:solidFill>
            <a:srgbClr val="DE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9A9BD60C-00AD-0562-4364-32B13315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818147" cy="399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623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B79F7-B5D8-1DDE-F27F-DAB3E006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771FAA-348F-B12B-B927-D432BB162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E296713-57B5-072A-D6BE-31110218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81001"/>
            <a:ext cx="4325103" cy="819166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CE9C6EA-CC29-047C-3E10-C832B4FC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52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BD5139-0B64-3341-4211-5A96FDC2A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EE9415-4727-12EB-30F1-C4EAEC074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83A07A9-18AF-3E51-E414-852AC88F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581001"/>
            <a:ext cx="4325103" cy="819166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0AEC88-BB39-4EEA-881B-5C40C1AD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13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15F0D-585D-92B1-EA4E-657DC095C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144" y="330201"/>
            <a:ext cx="9365581" cy="8699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/>
            </a:lvl1pPr>
          </a:lstStyle>
          <a:p>
            <a:r>
              <a:rPr lang="de-DE" dirty="0"/>
              <a:t>Ihr Partner in der Medizintechnik - Serviceübersicht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A7DC01F-EAC0-BAEC-E3A7-A028129A847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6145" y="1714499"/>
            <a:ext cx="8859503" cy="6757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Font typeface="+mj-lt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+mj-lt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+mj-lt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+mj-lt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Profitieren Sie von unseren über 70 Experten und holen Sie sich die Unterstützung, die Sie benötigen.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B07007B-2B1A-BEAD-8559-8D445281D5A5}"/>
              </a:ext>
            </a:extLst>
          </p:cNvPr>
          <p:cNvSpPr/>
          <p:nvPr userDrawn="1"/>
        </p:nvSpPr>
        <p:spPr>
          <a:xfrm>
            <a:off x="0" y="2619876"/>
            <a:ext cx="12192000" cy="329464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09185A3-4D23-C245-C60C-C607F4D77C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5363" y="4267200"/>
            <a:ext cx="1892300" cy="12668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Kurzbeschreibung</a:t>
            </a:r>
          </a:p>
        </p:txBody>
      </p:sp>
      <p:sp>
        <p:nvSpPr>
          <p:cNvPr id="20" name="Textplatzhalter 20">
            <a:extLst>
              <a:ext uri="{FF2B5EF4-FFF2-40B4-BE49-F238E27FC236}">
                <a16:creationId xmlns:a16="http://schemas.microsoft.com/office/drawing/2014/main" id="{BCF2B22D-0075-7C73-C1DE-36DD6AA73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5363" y="2976563"/>
            <a:ext cx="1892300" cy="78430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Kurzbeschreibung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67E9E8EC-366A-7E2B-FB3F-62013527DC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5213" y="4267200"/>
            <a:ext cx="1892300" cy="12668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Kurzbeschreibung</a:t>
            </a:r>
          </a:p>
        </p:txBody>
      </p:sp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BAAEADEB-5B87-DA87-AEAA-5F87B66FCE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5213" y="2981326"/>
            <a:ext cx="1892300" cy="78430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Kurzbeschreibung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D279709A-FA2D-07AE-0D6A-5F6E983164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6176" y="2979655"/>
            <a:ext cx="1892300" cy="78430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Kurzbeschreibung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97B8145C-2969-ED05-5049-8ECE8D9748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6176" y="4267200"/>
            <a:ext cx="1892300" cy="12668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Kurzbeschreibung</a:t>
            </a:r>
          </a:p>
        </p:txBody>
      </p:sp>
      <p:sp>
        <p:nvSpPr>
          <p:cNvPr id="31" name="Textplatzhalter 20">
            <a:extLst>
              <a:ext uri="{FF2B5EF4-FFF2-40B4-BE49-F238E27FC236}">
                <a16:creationId xmlns:a16="http://schemas.microsoft.com/office/drawing/2014/main" id="{37EF586F-08CA-EF26-441C-BFF6A7862B0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36026" y="2976563"/>
            <a:ext cx="1892300" cy="78430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Kurzbeschreibung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6911CA40-EC12-8D4C-EE73-A00F1A20E3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55575" y="4267199"/>
            <a:ext cx="1892300" cy="12668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Kurzbeschreibung</a:t>
            </a:r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C65C907E-74F0-071C-766D-3E05C87C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14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 inkl. Acad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6214E02-8827-1D0A-3EC0-8A6EF7604A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8796" y="1945272"/>
            <a:ext cx="2159000" cy="19446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96B8C8FE-CBE5-54F3-324F-AE1EE13A1B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74808" y="1945272"/>
            <a:ext cx="2159000" cy="1944688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B7D922-1068-787C-D6CB-3AE658D900D8}"/>
              </a:ext>
            </a:extLst>
          </p:cNvPr>
          <p:cNvSpPr txBox="1"/>
          <p:nvPr userDrawn="1"/>
        </p:nvSpPr>
        <p:spPr>
          <a:xfrm>
            <a:off x="6608656" y="4370144"/>
            <a:ext cx="4185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Juliane Celik</a:t>
            </a:r>
          </a:p>
          <a:p>
            <a:pPr lvl="0"/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Manager of Excellence qtec Academy</a:t>
            </a:r>
          </a:p>
          <a:p>
            <a:pPr lvl="0"/>
            <a:endPara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+49 451 80850374</a:t>
            </a:r>
          </a:p>
          <a:p>
            <a:pPr lvl="0"/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+49 152 34641563</a:t>
            </a:r>
          </a:p>
          <a:p>
            <a:pPr lvl="0"/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juliane.celik@qtec-group.com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EA31759-8F9B-55B1-327C-36C43FE3F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144" y="330201"/>
            <a:ext cx="9365581" cy="8699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/>
            </a:lvl1pPr>
          </a:lstStyle>
          <a:p>
            <a:r>
              <a:rPr lang="de-DE" dirty="0"/>
              <a:t>Wir helfen Ihnen gerne! </a:t>
            </a: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61AA6AFD-31D5-4B7B-4BC1-3AA46F75A80A}"/>
              </a:ext>
            </a:extLst>
          </p:cNvPr>
          <p:cNvSpPr txBox="1">
            <a:spLocks/>
          </p:cNvSpPr>
          <p:nvPr userDrawn="1"/>
        </p:nvSpPr>
        <p:spPr>
          <a:xfrm>
            <a:off x="5505450" y="6429013"/>
            <a:ext cx="6686550" cy="19757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de-DE" dirty="0"/>
              <a:t> qtec group               qtec </a:t>
            </a:r>
            <a:r>
              <a:rPr lang="fr-FR" altLang="de-DE" dirty="0" err="1"/>
              <a:t>consult</a:t>
            </a:r>
            <a:r>
              <a:rPr lang="fr-FR" altLang="de-DE" dirty="0"/>
              <a:t>   |   qtec services   |   qtec </a:t>
            </a:r>
            <a:r>
              <a:rPr lang="fr-FR" altLang="de-DE" dirty="0" err="1"/>
              <a:t>academy</a:t>
            </a:r>
            <a:r>
              <a:rPr lang="de-DE" altLang="de-DE" dirty="0"/>
              <a:t> 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26581E1-9720-6B0B-D5EB-866C0232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1312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6214E02-8827-1D0A-3EC0-8A6EF7604A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725" y="1720985"/>
            <a:ext cx="2159000" cy="19446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EA31759-8F9B-55B1-327C-36C43FE3F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144" y="330201"/>
            <a:ext cx="9365581" cy="8699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/>
            </a:lvl1pPr>
          </a:lstStyle>
          <a:p>
            <a:r>
              <a:rPr lang="de-DE" dirty="0"/>
              <a:t>Wir helfen Ihnen gerne! </a:t>
            </a:r>
          </a:p>
        </p:txBody>
      </p:sp>
      <p:sp>
        <p:nvSpPr>
          <p:cNvPr id="8" name="Fußzeilenplatzhalter 6">
            <a:extLst>
              <a:ext uri="{FF2B5EF4-FFF2-40B4-BE49-F238E27FC236}">
                <a16:creationId xmlns:a16="http://schemas.microsoft.com/office/drawing/2014/main" id="{61AA6AFD-31D5-4B7B-4BC1-3AA46F75A80A}"/>
              </a:ext>
            </a:extLst>
          </p:cNvPr>
          <p:cNvSpPr txBox="1">
            <a:spLocks/>
          </p:cNvSpPr>
          <p:nvPr userDrawn="1"/>
        </p:nvSpPr>
        <p:spPr>
          <a:xfrm>
            <a:off x="5505450" y="6429013"/>
            <a:ext cx="6686550" cy="19757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de-DE" dirty="0"/>
              <a:t> qtec group               qtec </a:t>
            </a:r>
            <a:r>
              <a:rPr lang="fr-FR" altLang="de-DE" dirty="0" err="1"/>
              <a:t>consult</a:t>
            </a:r>
            <a:r>
              <a:rPr lang="fr-FR" altLang="de-DE" dirty="0"/>
              <a:t>   |   qtec services   |   qtec </a:t>
            </a:r>
            <a:r>
              <a:rPr lang="fr-FR" altLang="de-DE" dirty="0" err="1"/>
              <a:t>academy</a:t>
            </a:r>
            <a:r>
              <a:rPr lang="de-DE" altLang="de-DE" dirty="0"/>
              <a:t> </a:t>
            </a:r>
            <a:endParaRPr lang="de-DE" dirty="0"/>
          </a:p>
        </p:txBody>
      </p:sp>
      <p:pic>
        <p:nvPicPr>
          <p:cNvPr id="2" name="Grafik 1" descr="Ein Bild, das Text, Tisch, Esstisch enthält.&#10;&#10;Automatisch generierte Beschreibung">
            <a:extLst>
              <a:ext uri="{FF2B5EF4-FFF2-40B4-BE49-F238E27FC236}">
                <a16:creationId xmlns:a16="http://schemas.microsoft.com/office/drawing/2014/main" id="{BA2E6C65-40B2-7EBF-B522-9DCFF683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" y="2192722"/>
            <a:ext cx="3019549" cy="2945901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B2D6907-FBE7-B890-C795-ECEAA89E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</p:spPr>
        <p:txBody>
          <a:bodyPr/>
          <a:lstStyle/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479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4FE41-3ED8-34F5-3ACD-37B5C816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Corporate Identity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A40699-F99D-2D5B-2FD6-A5595083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8365DE9D-1EB7-43A2-A5CE-847A53F1A4E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E35161A-817F-2C0A-5335-09768E5AABDB}"/>
              </a:ext>
            </a:extLst>
          </p:cNvPr>
          <p:cNvSpPr/>
          <p:nvPr userDrawn="1"/>
        </p:nvSpPr>
        <p:spPr>
          <a:xfrm>
            <a:off x="5850191" y="2035274"/>
            <a:ext cx="5456903" cy="707924"/>
          </a:xfrm>
          <a:prstGeom prst="rect">
            <a:avLst/>
          </a:prstGeom>
          <a:solidFill>
            <a:srgbClr val="2A4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#2A4557 Dark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AD70F81-1FBF-136A-1091-1C84F03F2832}"/>
              </a:ext>
            </a:extLst>
          </p:cNvPr>
          <p:cNvSpPr/>
          <p:nvPr userDrawn="1"/>
        </p:nvSpPr>
        <p:spPr>
          <a:xfrm>
            <a:off x="5850191" y="2738742"/>
            <a:ext cx="5456904" cy="707924"/>
          </a:xfrm>
          <a:prstGeom prst="rect">
            <a:avLst/>
          </a:prstGeom>
          <a:solidFill>
            <a:srgbClr val="0D5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#0D588A Medium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9CFBC3F-4FA1-48DC-1287-BFBE4A975FA9}"/>
              </a:ext>
            </a:extLst>
          </p:cNvPr>
          <p:cNvSpPr/>
          <p:nvPr userDrawn="1"/>
        </p:nvSpPr>
        <p:spPr>
          <a:xfrm>
            <a:off x="5850191" y="3446666"/>
            <a:ext cx="5456904" cy="703468"/>
          </a:xfrm>
          <a:prstGeom prst="rect">
            <a:avLst/>
          </a:prstGeom>
          <a:solidFill>
            <a:srgbClr val="1F6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#1F6EA3 Easy</a:t>
            </a:r>
            <a:endParaRPr lang="de-D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5F6A2E6-2CA6-B739-D08C-C2C527CF2A97}"/>
              </a:ext>
            </a:extLst>
          </p:cNvPr>
          <p:cNvSpPr/>
          <p:nvPr userDrawn="1"/>
        </p:nvSpPr>
        <p:spPr>
          <a:xfrm>
            <a:off x="5850191" y="4172320"/>
            <a:ext cx="5456902" cy="648930"/>
          </a:xfrm>
          <a:prstGeom prst="rect">
            <a:avLst/>
          </a:prstGeom>
          <a:solidFill>
            <a:srgbClr val="4A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#4AB7FF light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6FEED17-4B95-3C92-36A5-3E1C8D6B44BB}"/>
              </a:ext>
            </a:extLst>
          </p:cNvPr>
          <p:cNvSpPr/>
          <p:nvPr userDrawn="1"/>
        </p:nvSpPr>
        <p:spPr>
          <a:xfrm>
            <a:off x="5850191" y="4812659"/>
            <a:ext cx="5456902" cy="77518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#000000 </a:t>
            </a:r>
            <a:r>
              <a:rPr lang="de-DE" sz="1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6AA83B2-5542-FD70-6A65-A2131C778B4B}"/>
              </a:ext>
            </a:extLst>
          </p:cNvPr>
          <p:cNvSpPr/>
          <p:nvPr userDrawn="1"/>
        </p:nvSpPr>
        <p:spPr>
          <a:xfrm rot="16200000">
            <a:off x="3402549" y="3833988"/>
            <a:ext cx="4246356" cy="648929"/>
          </a:xfrm>
          <a:prstGeom prst="rect">
            <a:avLst/>
          </a:prstGeom>
          <a:solidFill>
            <a:srgbClr val="B2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#B21426</a:t>
            </a:r>
            <a:endParaRPr lang="de-DE" sz="18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9AA4ACA-0114-084B-744C-551D061C14F5}"/>
              </a:ext>
            </a:extLst>
          </p:cNvPr>
          <p:cNvSpPr/>
          <p:nvPr userDrawn="1"/>
        </p:nvSpPr>
        <p:spPr>
          <a:xfrm rot="5400000">
            <a:off x="9513412" y="3839022"/>
            <a:ext cx="4236291" cy="648930"/>
          </a:xfrm>
          <a:prstGeom prst="rect">
            <a:avLst/>
          </a:prstGeom>
          <a:solidFill>
            <a:srgbClr val="DE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#DEC700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491F5BA-E60A-DDC7-D758-E47BC950C824}"/>
              </a:ext>
            </a:extLst>
          </p:cNvPr>
          <p:cNvSpPr/>
          <p:nvPr userDrawn="1"/>
        </p:nvSpPr>
        <p:spPr>
          <a:xfrm>
            <a:off x="5850191" y="5578163"/>
            <a:ext cx="5456904" cy="703468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#CCCCCC </a:t>
            </a:r>
            <a:r>
              <a:rPr lang="de-DE" sz="18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endParaRPr lang="de-DE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6F7F17C-D31D-A3FD-665F-5009ABE6A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0" y="2384839"/>
            <a:ext cx="4050611" cy="190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4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13F49A4B-7E0E-D7A2-760A-41A8EFA6CE30}"/>
              </a:ext>
            </a:extLst>
          </p:cNvPr>
          <p:cNvSpPr/>
          <p:nvPr userDrawn="1"/>
        </p:nvSpPr>
        <p:spPr>
          <a:xfrm>
            <a:off x="1" y="5759116"/>
            <a:ext cx="946482" cy="66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010A16C-A656-3E6F-1408-F8D37C5F7548}"/>
              </a:ext>
            </a:extLst>
          </p:cNvPr>
          <p:cNvGrpSpPr/>
          <p:nvPr userDrawn="1"/>
        </p:nvGrpSpPr>
        <p:grpSpPr>
          <a:xfrm>
            <a:off x="242402" y="6023020"/>
            <a:ext cx="435377" cy="202681"/>
            <a:chOff x="593323" y="5345432"/>
            <a:chExt cx="435377" cy="202681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3FE2BC93-8A8D-BD87-7188-70E70BAD6F05}"/>
                </a:ext>
              </a:extLst>
            </p:cNvPr>
            <p:cNvCxnSpPr/>
            <p:nvPr userDrawn="1"/>
          </p:nvCxnSpPr>
          <p:spPr>
            <a:xfrm>
              <a:off x="677779" y="5372100"/>
              <a:ext cx="3509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916C3299-A666-D42F-9676-724E9C106284}"/>
                </a:ext>
              </a:extLst>
            </p:cNvPr>
            <p:cNvCxnSpPr/>
            <p:nvPr userDrawn="1"/>
          </p:nvCxnSpPr>
          <p:spPr>
            <a:xfrm>
              <a:off x="677779" y="5448300"/>
              <a:ext cx="3509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72C791AB-1114-7F49-284C-D1146B7BD2D8}"/>
                </a:ext>
              </a:extLst>
            </p:cNvPr>
            <p:cNvCxnSpPr/>
            <p:nvPr userDrawn="1"/>
          </p:nvCxnSpPr>
          <p:spPr>
            <a:xfrm>
              <a:off x="677779" y="5524500"/>
              <a:ext cx="3509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AFA5E1C-CF0B-B794-97A5-33A797EF8E12}"/>
                </a:ext>
              </a:extLst>
            </p:cNvPr>
            <p:cNvSpPr/>
            <p:nvPr userDrawn="1"/>
          </p:nvSpPr>
          <p:spPr>
            <a:xfrm>
              <a:off x="593334" y="5345432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64AA4D1-8F85-B1FD-F880-F827C288BACA}"/>
                </a:ext>
              </a:extLst>
            </p:cNvPr>
            <p:cNvSpPr/>
            <p:nvPr userDrawn="1"/>
          </p:nvSpPr>
          <p:spPr>
            <a:xfrm>
              <a:off x="593334" y="5431150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B5CC5A36-2C54-E3A9-3DE6-81D59FE11CC0}"/>
                </a:ext>
              </a:extLst>
            </p:cNvPr>
            <p:cNvSpPr/>
            <p:nvPr userDrawn="1"/>
          </p:nvSpPr>
          <p:spPr>
            <a:xfrm>
              <a:off x="593323" y="5512113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DD9BAA60-DE4E-2C0F-7EFF-973A4E7E280C}"/>
              </a:ext>
            </a:extLst>
          </p:cNvPr>
          <p:cNvSpPr/>
          <p:nvPr userDrawn="1"/>
        </p:nvSpPr>
        <p:spPr>
          <a:xfrm>
            <a:off x="3" y="6424637"/>
            <a:ext cx="946481" cy="433363"/>
          </a:xfrm>
          <a:prstGeom prst="rect">
            <a:avLst/>
          </a:prstGeom>
          <a:solidFill>
            <a:srgbClr val="DE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9A9BD60C-00AD-0562-4364-32B13315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337" y="6458755"/>
            <a:ext cx="709863" cy="3807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9EDD48F-E5D0-141F-F4F9-E5F61CEB1EDA}"/>
              </a:ext>
            </a:extLst>
          </p:cNvPr>
          <p:cNvSpPr/>
          <p:nvPr userDrawn="1"/>
        </p:nvSpPr>
        <p:spPr>
          <a:xfrm>
            <a:off x="6065520" y="2315411"/>
            <a:ext cx="5348839" cy="173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</a:p>
        </p:txBody>
      </p:sp>
      <p:pic>
        <p:nvPicPr>
          <p:cNvPr id="5" name="Grafik 4" descr="Wiedergabe mit einfarbiger Füllung">
            <a:extLst>
              <a:ext uri="{FF2B5EF4-FFF2-40B4-BE49-F238E27FC236}">
                <a16:creationId xmlns:a16="http://schemas.microsoft.com/office/drawing/2014/main" id="{B1C9AC3F-6B18-6BFE-EDE3-154E6649A8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0247" y="27244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7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82F93-D555-4CDB-B434-D66AD765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1234"/>
            <a:ext cx="4807033" cy="1095555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771FAA-348F-B12B-B927-D432BB162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49570"/>
            <a:ext cx="4807033" cy="391941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084F4D-F3D4-CAB9-78D1-645A84D13D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4863" y="0"/>
            <a:ext cx="5037137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EE16765C-B6D0-DBD5-C66D-25A2854C2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337" y="6458755"/>
            <a:ext cx="818147" cy="399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53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82F93-D555-4CDB-B434-D66AD7656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4807033" cy="9144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Zum Online-Seminar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771FAA-348F-B12B-B927-D432BB1626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28545" y="3576177"/>
            <a:ext cx="1518401" cy="112416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Stummtaste benutzen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EE16765C-B6D0-DBD5-C66D-25A2854C2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337" y="6458755"/>
            <a:ext cx="818147" cy="399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 descr="Lautsprecher stummschalten mit einfarbiger Füllung">
            <a:extLst>
              <a:ext uri="{FF2B5EF4-FFF2-40B4-BE49-F238E27FC236}">
                <a16:creationId xmlns:a16="http://schemas.microsoft.com/office/drawing/2014/main" id="{F24C9448-235A-AFA9-9E37-A7C54D344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1525" y="2511801"/>
            <a:ext cx="914400" cy="914400"/>
          </a:xfrm>
          <a:prstGeom prst="rect">
            <a:avLst/>
          </a:prstGeom>
        </p:spPr>
      </p:pic>
      <p:pic>
        <p:nvPicPr>
          <p:cNvPr id="7" name="Grafik 6" descr="Onlinebesprechung mit einfarbiger Füllung">
            <a:extLst>
              <a:ext uri="{FF2B5EF4-FFF2-40B4-BE49-F238E27FC236}">
                <a16:creationId xmlns:a16="http://schemas.microsoft.com/office/drawing/2014/main" id="{F4914856-FBFF-2A5C-BB2C-318E18D9D9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7683" y="2511801"/>
            <a:ext cx="914400" cy="914400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E47E81A-F91E-B052-F9C0-743BF4DA116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395787" y="3576177"/>
            <a:ext cx="1518401" cy="112416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Video gerne einschalten</a:t>
            </a:r>
          </a:p>
        </p:txBody>
      </p:sp>
      <p:pic>
        <p:nvPicPr>
          <p:cNvPr id="12" name="Grafik 11" descr="Chatblase mit einfarbiger Füllung">
            <a:extLst>
              <a:ext uri="{FF2B5EF4-FFF2-40B4-BE49-F238E27FC236}">
                <a16:creationId xmlns:a16="http://schemas.microsoft.com/office/drawing/2014/main" id="{F8C35E29-67FF-F546-0746-1FBE057704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7557" y="2586789"/>
            <a:ext cx="914400" cy="914400"/>
          </a:xfrm>
          <a:prstGeom prst="rect">
            <a:avLst/>
          </a:prstGeom>
        </p:spPr>
      </p:pic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D67B8FCF-9287-2F87-55CF-0DB50A9CD73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663029" y="3576177"/>
            <a:ext cx="1780591" cy="112416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Nutzen Sie die Chatfunktion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08234B5-04BE-0FA6-85AF-610B80612324}"/>
              </a:ext>
            </a:extLst>
          </p:cNvPr>
          <p:cNvSpPr/>
          <p:nvPr userDrawn="1"/>
        </p:nvSpPr>
        <p:spPr>
          <a:xfrm>
            <a:off x="8349999" y="1535502"/>
            <a:ext cx="3852445" cy="1890700"/>
          </a:xfrm>
          <a:prstGeom prst="rect">
            <a:avLst/>
          </a:prstGeom>
          <a:solidFill>
            <a:srgbClr val="1F6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Diese Präsentation basiert auf Informationen, die zum jetzigen Zeitpunkt vorliegen. Sie wurden nach bestem Gewissen zusammengestellt und präsentieren mein persönliches Verständnis über die jeweiligen Anforderungen.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EA305C0-C31E-F925-6027-77C80FC7149F}"/>
              </a:ext>
            </a:extLst>
          </p:cNvPr>
          <p:cNvSpPr/>
          <p:nvPr userDrawn="1"/>
        </p:nvSpPr>
        <p:spPr>
          <a:xfrm>
            <a:off x="8350834" y="4019910"/>
            <a:ext cx="3852445" cy="1124161"/>
          </a:xfrm>
          <a:prstGeom prst="rect">
            <a:avLst/>
          </a:prstGeom>
          <a:solidFill>
            <a:srgbClr val="B2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6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Die Schulung darf aus urheber- und datenschutzrechtlichen Gründen weder von uns noch von Kunden aufgezeichnet werden.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420D306-1661-5498-A373-0BA8299B2DCE}"/>
              </a:ext>
            </a:extLst>
          </p:cNvPr>
          <p:cNvSpPr/>
          <p:nvPr userDrawn="1"/>
        </p:nvSpPr>
        <p:spPr>
          <a:xfrm>
            <a:off x="8349998" y="1108873"/>
            <a:ext cx="3852445" cy="340365"/>
          </a:xfrm>
          <a:prstGeom prst="rect">
            <a:avLst/>
          </a:prstGeom>
          <a:solidFill>
            <a:srgbClr val="1F6E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Disclaimer: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FD4B51A-7139-FB0F-CEB1-9C2BF86FC89B}"/>
              </a:ext>
            </a:extLst>
          </p:cNvPr>
          <p:cNvSpPr/>
          <p:nvPr userDrawn="1"/>
        </p:nvSpPr>
        <p:spPr>
          <a:xfrm>
            <a:off x="8348263" y="1449238"/>
            <a:ext cx="3852445" cy="8626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A4B055D-4342-6077-183B-433FC957CCA4}"/>
              </a:ext>
            </a:extLst>
          </p:cNvPr>
          <p:cNvSpPr/>
          <p:nvPr userDrawn="1"/>
        </p:nvSpPr>
        <p:spPr>
          <a:xfrm>
            <a:off x="8349998" y="3596077"/>
            <a:ext cx="3852445" cy="348990"/>
          </a:xfrm>
          <a:prstGeom prst="rect">
            <a:avLst/>
          </a:prstGeom>
          <a:solidFill>
            <a:srgbClr val="B2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Bitte beachten Sie: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3609918-5475-DACE-5D3B-9A9E71C5F716}"/>
              </a:ext>
            </a:extLst>
          </p:cNvPr>
          <p:cNvSpPr/>
          <p:nvPr userDrawn="1"/>
        </p:nvSpPr>
        <p:spPr>
          <a:xfrm>
            <a:off x="8349998" y="3938554"/>
            <a:ext cx="3852445" cy="8626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9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121E1-C3F4-ADF6-91B6-D78BDBF2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957" y="1613140"/>
            <a:ext cx="6813884" cy="4643281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>
                <a:solidFill>
                  <a:srgbClr val="0D588A"/>
                </a:solidFill>
              </a:defRPr>
            </a:lvl1pPr>
            <a:lvl2pPr marL="914400" indent="-457200">
              <a:buFont typeface="+mj-lt"/>
              <a:buAutoNum type="arabicPeriod"/>
              <a:defRPr sz="2400">
                <a:solidFill>
                  <a:srgbClr val="0D588A"/>
                </a:solidFill>
              </a:defRPr>
            </a:lvl2pPr>
            <a:lvl3pPr marL="1371600" indent="-457200">
              <a:buFont typeface="+mj-lt"/>
              <a:buAutoNum type="arabicPeriod"/>
              <a:defRPr sz="2400">
                <a:solidFill>
                  <a:srgbClr val="0D588A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rgbClr val="0D588A"/>
                </a:solidFill>
              </a:defRPr>
            </a:lvl4pPr>
            <a:lvl5pPr marL="2171700" indent="-342900">
              <a:buFont typeface="+mj-lt"/>
              <a:buAutoNum type="arabicPeriod"/>
              <a:defRPr sz="2400">
                <a:solidFill>
                  <a:srgbClr val="0D588A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31D67D-52E6-C460-1926-0F25A7AB0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337" y="6458755"/>
            <a:ext cx="818147" cy="399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C771E714-2119-AA43-482B-6F6DDAD85219}"/>
              </a:ext>
            </a:extLst>
          </p:cNvPr>
          <p:cNvSpPr txBox="1">
            <a:spLocks/>
          </p:cNvSpPr>
          <p:nvPr userDrawn="1"/>
        </p:nvSpPr>
        <p:spPr>
          <a:xfrm>
            <a:off x="4539914" y="365126"/>
            <a:ext cx="6813886" cy="81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1914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einfü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E216CB8-EE8B-0351-1E31-EEA649AAE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0742"/>
            <a:ext cx="5157787" cy="5351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A417F258-88A9-9032-602C-0D705B51D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337" y="6458755"/>
            <a:ext cx="818147" cy="399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4442182-A31F-1D4B-F061-719782AC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1235"/>
            <a:ext cx="8726906" cy="68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892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einfüg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F4DE56A6-871D-B4FE-17D3-9EAA2A466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337" y="6458755"/>
            <a:ext cx="818147" cy="399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A39BE9F-E169-816D-62C1-C6BF2E50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2358" y="1224863"/>
            <a:ext cx="5157787" cy="5351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5FF080D-4AE2-091F-2A0C-9923CDFE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358" y="441235"/>
            <a:ext cx="7144336" cy="68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507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3CEBC-2C7C-271A-93AF-95F1E365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429001"/>
            <a:ext cx="8604250" cy="757238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D3E43E-DE49-205A-D46C-98F3E814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0" y="4186240"/>
            <a:ext cx="8604250" cy="144454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7837CCF-2A52-6803-36B9-A94BD4ACB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128963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EE9DEEF2-1C3B-E701-FA4F-3271774B4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337" y="6458755"/>
            <a:ext cx="818147" cy="399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74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5B65A0-7800-DE85-F735-C659D273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24407B-5044-B00B-D46D-A4A2388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68"/>
            <a:ext cx="10515600" cy="4620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FCA9359-7C3A-11B5-4177-B4A3088615BF}"/>
              </a:ext>
            </a:extLst>
          </p:cNvPr>
          <p:cNvGrpSpPr/>
          <p:nvPr userDrawn="1"/>
        </p:nvGrpSpPr>
        <p:grpSpPr>
          <a:xfrm>
            <a:off x="242402" y="6023020"/>
            <a:ext cx="435377" cy="202681"/>
            <a:chOff x="593323" y="5345432"/>
            <a:chExt cx="435377" cy="202681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E0835D83-9ED6-FE3A-1674-63F0EFF866C5}"/>
                </a:ext>
              </a:extLst>
            </p:cNvPr>
            <p:cNvCxnSpPr/>
            <p:nvPr userDrawn="1"/>
          </p:nvCxnSpPr>
          <p:spPr>
            <a:xfrm>
              <a:off x="677779" y="5372100"/>
              <a:ext cx="3509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F0B95AA8-0A1C-863A-CC7C-BE617AECF525}"/>
                </a:ext>
              </a:extLst>
            </p:cNvPr>
            <p:cNvCxnSpPr/>
            <p:nvPr userDrawn="1"/>
          </p:nvCxnSpPr>
          <p:spPr>
            <a:xfrm>
              <a:off x="677779" y="5448300"/>
              <a:ext cx="3509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5FA2A93-10D8-7DFD-7FFA-F70946930F83}"/>
                </a:ext>
              </a:extLst>
            </p:cNvPr>
            <p:cNvCxnSpPr/>
            <p:nvPr userDrawn="1"/>
          </p:nvCxnSpPr>
          <p:spPr>
            <a:xfrm>
              <a:off x="677779" y="5524500"/>
              <a:ext cx="3509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71CB304-1AC6-FED3-EE33-CBAA94F9B2E4}"/>
                </a:ext>
              </a:extLst>
            </p:cNvPr>
            <p:cNvSpPr/>
            <p:nvPr userDrawn="1"/>
          </p:nvSpPr>
          <p:spPr>
            <a:xfrm>
              <a:off x="593334" y="5345432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7866B1E-8A4D-8AE1-9215-C2567EE2FB85}"/>
                </a:ext>
              </a:extLst>
            </p:cNvPr>
            <p:cNvSpPr/>
            <p:nvPr userDrawn="1"/>
          </p:nvSpPr>
          <p:spPr>
            <a:xfrm>
              <a:off x="593334" y="5431150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64D3928-EE5A-57A8-8CA6-DD33BCDF2E9C}"/>
                </a:ext>
              </a:extLst>
            </p:cNvPr>
            <p:cNvSpPr/>
            <p:nvPr userDrawn="1"/>
          </p:nvSpPr>
          <p:spPr>
            <a:xfrm>
              <a:off x="593323" y="5512113"/>
              <a:ext cx="36000" cy="36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3DD8EC93-93B2-9860-4128-2586CE244399}"/>
              </a:ext>
            </a:extLst>
          </p:cNvPr>
          <p:cNvSpPr/>
          <p:nvPr userDrawn="1"/>
        </p:nvSpPr>
        <p:spPr>
          <a:xfrm>
            <a:off x="3" y="6424637"/>
            <a:ext cx="946481" cy="433363"/>
          </a:xfrm>
          <a:prstGeom prst="rect">
            <a:avLst/>
          </a:prstGeom>
          <a:solidFill>
            <a:srgbClr val="DE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95DF5D7C-9D27-2C80-8958-C9769F9A2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8337" y="6458755"/>
            <a:ext cx="818147" cy="399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65DE9D-1EB7-43A2-A5CE-847A53F1A4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92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5" r:id="rId5"/>
    <p:sldLayoutId id="2147483650" r:id="rId6"/>
    <p:sldLayoutId id="2147483654" r:id="rId7"/>
    <p:sldLayoutId id="2147483663" r:id="rId8"/>
    <p:sldLayoutId id="2147483664" r:id="rId9"/>
    <p:sldLayoutId id="2147483665" r:id="rId10"/>
    <p:sldLayoutId id="214748365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53" r:id="rId19"/>
    <p:sldLayoutId id="2147483656" r:id="rId20"/>
    <p:sldLayoutId id="2147483657" r:id="rId21"/>
    <p:sldLayoutId id="2147483674" r:id="rId22"/>
    <p:sldLayoutId id="2147483673" r:id="rId23"/>
    <p:sldLayoutId id="2147483676" r:id="rId24"/>
    <p:sldLayoutId id="2147483652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74A1F-C2A9-085C-6AAC-B19684F2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1235"/>
            <a:ext cx="7869872" cy="701766"/>
          </a:xfrm>
        </p:spPr>
        <p:txBody>
          <a:bodyPr>
            <a:normAutofit/>
          </a:bodyPr>
          <a:lstStyle/>
          <a:p>
            <a:r>
              <a:rPr lang="de-DE" dirty="0"/>
              <a:t>Toxikologisches Potential: </a:t>
            </a:r>
            <a:r>
              <a:rPr lang="de-DE" dirty="0" err="1"/>
              <a:t>Benzophenon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F01D7B-D49A-B02B-30C2-5CFAD530F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5DE9D-1EB7-43A2-A5CE-847A53F1A4ED}" type="slidenum">
              <a:rPr lang="de-DE" smtClean="0"/>
              <a:pPr/>
              <a:t>1</a:t>
            </a:fld>
            <a:endParaRPr lang="de-DE" dirty="0"/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D69FD17C-C6AC-CD2D-4578-89F64557567C}"/>
              </a:ext>
            </a:extLst>
          </p:cNvPr>
          <p:cNvGraphicFramePr>
            <a:graphicFrameLocks noGrp="1"/>
          </p:cNvGraphicFramePr>
          <p:nvPr/>
        </p:nvGraphicFramePr>
        <p:xfrm>
          <a:off x="885114" y="1621452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993025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66120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Toxikologischer Endpunkt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Eigenschaften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5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Klassifizierung nach CLP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0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Sensitization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2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Acute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systemic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toxicity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Repeated</a:t>
                      </a:r>
                      <a:r>
                        <a:rPr lang="de-DE" dirty="0"/>
                        <a:t> dose </a:t>
                      </a:r>
                      <a:r>
                        <a:rPr lang="de-DE" dirty="0" err="1"/>
                        <a:t>systemic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toxicity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22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Genotoxicity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2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Carcinogenicity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35428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2E7E655C-754E-3B0D-6CF0-234AECFE3910}"/>
              </a:ext>
            </a:extLst>
          </p:cNvPr>
          <p:cNvSpPr txBox="1"/>
          <p:nvPr/>
        </p:nvSpPr>
        <p:spPr>
          <a:xfrm>
            <a:off x="9013114" y="3560149"/>
            <a:ext cx="247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Name: </a:t>
            </a:r>
            <a:r>
              <a:rPr lang="de-DE" dirty="0" err="1"/>
              <a:t>Benzophenon</a:t>
            </a:r>
            <a:endParaRPr lang="de-DE" dirty="0"/>
          </a:p>
          <a:p>
            <a:r>
              <a:rPr lang="de-DE" b="1" dirty="0"/>
              <a:t>CAS </a:t>
            </a:r>
            <a:r>
              <a:rPr lang="de-DE" b="1" dirty="0" err="1"/>
              <a:t>number</a:t>
            </a:r>
            <a:r>
              <a:rPr lang="de-DE" b="1" dirty="0"/>
              <a:t>: </a:t>
            </a:r>
            <a:r>
              <a:rPr lang="de-DE" dirty="0"/>
              <a:t>119-61-9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D36AAC-459D-5EFA-619C-0699E19F32CB}"/>
              </a:ext>
            </a:extLst>
          </p:cNvPr>
          <p:cNvSpPr txBox="1"/>
          <p:nvPr/>
        </p:nvSpPr>
        <p:spPr>
          <a:xfrm>
            <a:off x="9136115" y="4396122"/>
            <a:ext cx="2788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https://echa.europa.eu/de/substance-information/-/substanceinfo/100.003.943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4BC2A8-7435-660D-26C0-00387FC2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908" y="1623678"/>
            <a:ext cx="2724150" cy="16764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76FE2B-8F51-0AE0-83D8-1703078FCA13}"/>
              </a:ext>
            </a:extLst>
          </p:cNvPr>
          <p:cNvSpPr txBox="1"/>
          <p:nvPr/>
        </p:nvSpPr>
        <p:spPr>
          <a:xfrm>
            <a:off x="1241502" y="5516137"/>
            <a:ext cx="77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Zusätzliche Information: </a:t>
            </a:r>
            <a:r>
              <a:rPr lang="de-DE" dirty="0"/>
              <a:t>Steht auf CORAP Liste, finalisierte Bewertung fordert Einstufung </a:t>
            </a:r>
            <a:r>
              <a:rPr lang="de-DE" dirty="0" err="1"/>
              <a:t>Carc</a:t>
            </a:r>
            <a:r>
              <a:rPr lang="de-DE" dirty="0"/>
              <a:t> Kat. 2</a:t>
            </a:r>
          </a:p>
        </p:txBody>
      </p:sp>
    </p:spTree>
    <p:extLst>
      <p:ext uri="{BB962C8B-B14F-4D97-AF65-F5344CB8AC3E}">
        <p14:creationId xmlns:p14="http://schemas.microsoft.com/office/powerpoint/2010/main" val="401343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74A1F-C2A9-085C-6AAC-B19684F2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1235"/>
            <a:ext cx="7069772" cy="690336"/>
          </a:xfrm>
        </p:spPr>
        <p:txBody>
          <a:bodyPr/>
          <a:lstStyle/>
          <a:p>
            <a:r>
              <a:rPr lang="de-DE" dirty="0"/>
              <a:t>Toxikologisches Potential: Blei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F01D7B-D49A-B02B-30C2-5CFAD530F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5DE9D-1EB7-43A2-A5CE-847A53F1A4ED}" type="slidenum">
              <a:rPr lang="de-DE" smtClean="0"/>
              <a:pPr/>
              <a:t>2</a:t>
            </a:fld>
            <a:endParaRPr lang="de-DE" dirty="0"/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D69FD17C-C6AC-CD2D-4578-89F645575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66844"/>
              </p:ext>
            </p:extLst>
          </p:nvPr>
        </p:nvGraphicFramePr>
        <p:xfrm>
          <a:off x="1040130" y="1388664"/>
          <a:ext cx="8154112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568">
                  <a:extLst>
                    <a:ext uri="{9D8B030D-6E8A-4147-A177-3AD203B41FA5}">
                      <a16:colId xmlns:a16="http://schemas.microsoft.com/office/drawing/2014/main" val="3199302593"/>
                    </a:ext>
                  </a:extLst>
                </a:gridCol>
                <a:gridCol w="4254544">
                  <a:extLst>
                    <a:ext uri="{9D8B030D-6E8A-4147-A177-3AD203B41FA5}">
                      <a16:colId xmlns:a16="http://schemas.microsoft.com/office/drawing/2014/main" val="3166120946"/>
                    </a:ext>
                  </a:extLst>
                </a:gridCol>
              </a:tblGrid>
              <a:tr h="272750">
                <a:tc>
                  <a:txBody>
                    <a:bodyPr/>
                    <a:lstStyle/>
                    <a:p>
                      <a:r>
                        <a:rPr lang="de-DE" dirty="0"/>
                        <a:t>Toxikologischer Endpunkt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Eigenschaften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5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Klassifizierung nach CLP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0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Sensibilisierung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2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Acute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systemic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toxicity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Repeated</a:t>
                      </a:r>
                      <a:r>
                        <a:rPr lang="de-DE" dirty="0"/>
                        <a:t> dose </a:t>
                      </a:r>
                      <a:r>
                        <a:rPr lang="de-DE" dirty="0" err="1"/>
                        <a:t>systemic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toxicity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22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Genotoxicity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2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Carcinogenicity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35428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2E7E655C-754E-3B0D-6CF0-234AECFE3910}"/>
              </a:ext>
            </a:extLst>
          </p:cNvPr>
          <p:cNvSpPr txBox="1"/>
          <p:nvPr/>
        </p:nvSpPr>
        <p:spPr>
          <a:xfrm>
            <a:off x="9595612" y="2423531"/>
            <a:ext cx="247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Name: </a:t>
            </a:r>
            <a:r>
              <a:rPr lang="de-DE" dirty="0"/>
              <a:t>Lead</a:t>
            </a:r>
          </a:p>
          <a:p>
            <a:r>
              <a:rPr lang="de-DE" b="1" dirty="0"/>
              <a:t>CAS </a:t>
            </a:r>
            <a:r>
              <a:rPr lang="de-DE" b="1" dirty="0" err="1"/>
              <a:t>number</a:t>
            </a:r>
            <a:r>
              <a:rPr lang="de-DE" b="1" dirty="0"/>
              <a:t>: </a:t>
            </a:r>
            <a:r>
              <a:rPr lang="de-DE" dirty="0"/>
              <a:t>7439-92-1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110F766-7FBD-763A-254D-3082AA792D11}"/>
              </a:ext>
            </a:extLst>
          </p:cNvPr>
          <p:cNvSpPr txBox="1"/>
          <p:nvPr/>
        </p:nvSpPr>
        <p:spPr>
          <a:xfrm>
            <a:off x="9781398" y="1782256"/>
            <a:ext cx="198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Pb</a:t>
            </a:r>
            <a:r>
              <a:rPr lang="de-DE" sz="3200" baseline="30000" dirty="0"/>
              <a:t>+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CB2A4B-A8F1-1119-CAD9-F2414E05987C}"/>
              </a:ext>
            </a:extLst>
          </p:cNvPr>
          <p:cNvSpPr txBox="1"/>
          <p:nvPr/>
        </p:nvSpPr>
        <p:spPr>
          <a:xfrm>
            <a:off x="9821478" y="3217940"/>
            <a:ext cx="1947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https://echa.europa.eu/de/substance-information/-/substanceinfo/100.028.273</a:t>
            </a:r>
          </a:p>
        </p:txBody>
      </p:sp>
    </p:spTree>
    <p:extLst>
      <p:ext uri="{BB962C8B-B14F-4D97-AF65-F5344CB8AC3E}">
        <p14:creationId xmlns:p14="http://schemas.microsoft.com/office/powerpoint/2010/main" val="251841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74A1F-C2A9-085C-6AAC-B19684F2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1235"/>
            <a:ext cx="7092632" cy="656046"/>
          </a:xfrm>
        </p:spPr>
        <p:txBody>
          <a:bodyPr/>
          <a:lstStyle/>
          <a:p>
            <a:r>
              <a:rPr lang="de-DE" dirty="0"/>
              <a:t>Toxikologisches Potential: Cadmium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F01D7B-D49A-B02B-30C2-5CFAD530F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5DE9D-1EB7-43A2-A5CE-847A53F1A4ED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D69FD17C-C6AC-CD2D-4578-89F64557567C}"/>
              </a:ext>
            </a:extLst>
          </p:cNvPr>
          <p:cNvGraphicFramePr>
            <a:graphicFrameLocks noGrp="1"/>
          </p:cNvGraphicFramePr>
          <p:nvPr/>
        </p:nvGraphicFramePr>
        <p:xfrm>
          <a:off x="874354" y="1637545"/>
          <a:ext cx="8199308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721">
                  <a:extLst>
                    <a:ext uri="{9D8B030D-6E8A-4147-A177-3AD203B41FA5}">
                      <a16:colId xmlns:a16="http://schemas.microsoft.com/office/drawing/2014/main" val="3199302593"/>
                    </a:ext>
                  </a:extLst>
                </a:gridCol>
                <a:gridCol w="4914587">
                  <a:extLst>
                    <a:ext uri="{9D8B030D-6E8A-4147-A177-3AD203B41FA5}">
                      <a16:colId xmlns:a16="http://schemas.microsoft.com/office/drawing/2014/main" val="3166120946"/>
                    </a:ext>
                  </a:extLst>
                </a:gridCol>
              </a:tblGrid>
              <a:tr h="309288">
                <a:tc>
                  <a:txBody>
                    <a:bodyPr/>
                    <a:lstStyle/>
                    <a:p>
                      <a:r>
                        <a:rPr lang="de-DE" dirty="0"/>
                        <a:t>Toxikologischer Endpunkt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Eigenschaften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5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Klassifizierung nach CLP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2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0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Sensitization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2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Acute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systemic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toxicity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Repeated</a:t>
                      </a:r>
                      <a:r>
                        <a:rPr lang="de-DE" dirty="0"/>
                        <a:t> dose </a:t>
                      </a:r>
                      <a:r>
                        <a:rPr lang="de-DE" dirty="0" err="1"/>
                        <a:t>systemic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toxicity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22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Genotoxicity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624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Carcinogenicity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35428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2E7E655C-754E-3B0D-6CF0-234AECFE3910}"/>
              </a:ext>
            </a:extLst>
          </p:cNvPr>
          <p:cNvSpPr txBox="1"/>
          <p:nvPr/>
        </p:nvSpPr>
        <p:spPr>
          <a:xfrm>
            <a:off x="9527910" y="3342951"/>
            <a:ext cx="247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Name: </a:t>
            </a:r>
            <a:r>
              <a:rPr lang="de-DE" dirty="0"/>
              <a:t>Cadmium</a:t>
            </a:r>
          </a:p>
          <a:p>
            <a:r>
              <a:rPr lang="de-DE" b="1" dirty="0"/>
              <a:t>CAS </a:t>
            </a:r>
            <a:r>
              <a:rPr lang="de-DE" b="1" dirty="0" err="1"/>
              <a:t>number</a:t>
            </a:r>
            <a:r>
              <a:rPr lang="de-DE" b="1" dirty="0"/>
              <a:t>: </a:t>
            </a:r>
            <a:r>
              <a:rPr lang="de-DE" dirty="0"/>
              <a:t>7440-43-9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278A55-3142-6B8A-D431-F176A912EA5F}"/>
              </a:ext>
            </a:extLst>
          </p:cNvPr>
          <p:cNvSpPr txBox="1"/>
          <p:nvPr/>
        </p:nvSpPr>
        <p:spPr>
          <a:xfrm>
            <a:off x="9349086" y="2607109"/>
            <a:ext cx="198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Cd</a:t>
            </a:r>
            <a:r>
              <a:rPr lang="de-DE" sz="3200" baseline="30000" dirty="0"/>
              <a:t>++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CD36AAC-459D-5EFA-619C-0699E19F32CB}"/>
              </a:ext>
            </a:extLst>
          </p:cNvPr>
          <p:cNvSpPr txBox="1"/>
          <p:nvPr/>
        </p:nvSpPr>
        <p:spPr>
          <a:xfrm>
            <a:off x="9421215" y="4305908"/>
            <a:ext cx="23916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https://echa.europa.eu/de/substance-information/-/substanceinfo/100.028.320</a:t>
            </a:r>
          </a:p>
        </p:txBody>
      </p:sp>
    </p:spTree>
    <p:extLst>
      <p:ext uri="{BB962C8B-B14F-4D97-AF65-F5344CB8AC3E}">
        <p14:creationId xmlns:p14="http://schemas.microsoft.com/office/powerpoint/2010/main" val="406581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1426"/>
      </a:accent1>
      <a:accent2>
        <a:srgbClr val="0D588A"/>
      </a:accent2>
      <a:accent3>
        <a:srgbClr val="1F6EA3"/>
      </a:accent3>
      <a:accent4>
        <a:srgbClr val="4AB7FF"/>
      </a:accent4>
      <a:accent5>
        <a:srgbClr val="DEC700"/>
      </a:accent5>
      <a:accent6>
        <a:srgbClr val="CCCCC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Breitbild</PresentationFormat>
  <Paragraphs>48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Lato</vt:lpstr>
      <vt:lpstr>Office</vt:lpstr>
      <vt:lpstr>Toxikologisches Potential: Benzophenon</vt:lpstr>
      <vt:lpstr>Toxikologisches Potential: Blei</vt:lpstr>
      <vt:lpstr>Toxikologisches Potential: Cadmium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qtec | Juliane Celik</dc:creator>
  <cp:lastModifiedBy>Bullendorf, Heike</cp:lastModifiedBy>
  <cp:revision>160</cp:revision>
  <dcterms:created xsi:type="dcterms:W3CDTF">2022-05-10T07:11:07Z</dcterms:created>
  <dcterms:modified xsi:type="dcterms:W3CDTF">2026-04-13T07:06:53Z</dcterms:modified>
</cp:coreProperties>
</file>